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Overpass Black"/>
      <p:bold r:id="rId15"/>
      <p:boldItalic r:id="rId16"/>
    </p:embeddedFont>
    <p:embeddedFont>
      <p:font typeface="Garamond"/>
      <p:regular r:id="rId17"/>
      <p:bold r:id="rId18"/>
      <p:italic r:id="rId19"/>
      <p:boldItalic r:id="rId20"/>
    </p:embeddedFont>
    <p:embeddedFont>
      <p:font typeface="Fira Sans Extra Condensed Medium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Josefin Sans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aramond-boldItalic.fntdata"/><Relationship Id="rId22" Type="http://schemas.openxmlformats.org/officeDocument/2006/relationships/font" Target="fonts/FiraSansExtraCondensedMedium-bold.fntdata"/><Relationship Id="rId21" Type="http://schemas.openxmlformats.org/officeDocument/2006/relationships/font" Target="fonts/FiraSansExtraCondensedMedium-regular.fntdata"/><Relationship Id="rId24" Type="http://schemas.openxmlformats.org/officeDocument/2006/relationships/font" Target="fonts/FiraSansExtraCondensedMedium-boldItalic.fntdata"/><Relationship Id="rId23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ans-italic.fntdata"/><Relationship Id="rId30" Type="http://schemas.openxmlformats.org/officeDocument/2006/relationships/font" Target="fonts/JosefinSans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JosefinSans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font" Target="fonts/OverpassBlack-bold.fnt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font" Target="fonts/Garamond-regular.fntdata"/><Relationship Id="rId16" Type="http://schemas.openxmlformats.org/officeDocument/2006/relationships/font" Target="fonts/OverpassBlack-boldItalic.fntdata"/><Relationship Id="rId19" Type="http://schemas.openxmlformats.org/officeDocument/2006/relationships/font" Target="fonts/Garamond-italic.fntdata"/><Relationship Id="rId18" Type="http://schemas.openxmlformats.org/officeDocument/2006/relationships/font" Target="fonts/Garamo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124046a90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124046a90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23fc31803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23fc31803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23fc31803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123fc3180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1278b1e5c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1278b1e5c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278b1e5c5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1278b1e5c5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278b1e5c5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1278b1e5c5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pierce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278b1e5c5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1278b1e5c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pratikshya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278b1e5c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1278b1e5c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8" name="Google Shape;2118;p3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2119" name="Google Shape;2119;p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1" name="Google Shape;212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2" name="Google Shape;2122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3" name="Google Shape;2123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7"/>
          <p:cNvSpPr txBox="1"/>
          <p:nvPr>
            <p:ph type="ctrTitle"/>
          </p:nvPr>
        </p:nvSpPr>
        <p:spPr>
          <a:xfrm>
            <a:off x="1426500" y="1046250"/>
            <a:ext cx="6291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Garamond"/>
                <a:ea typeface="Garamond"/>
                <a:cs typeface="Garamond"/>
                <a:sym typeface="Garamond"/>
              </a:rPr>
              <a:t>Quantify UN </a:t>
            </a:r>
            <a:endParaRPr b="1" sz="46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Garamond"/>
                <a:ea typeface="Garamond"/>
                <a:cs typeface="Garamond"/>
                <a:sym typeface="Garamond"/>
              </a:rPr>
              <a:t>SDGs</a:t>
            </a:r>
            <a:endParaRPr b="1" sz="46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29" name="Google Shape;2129;p37"/>
          <p:cNvSpPr txBox="1"/>
          <p:nvPr>
            <p:ph idx="4294967295" type="body"/>
          </p:nvPr>
        </p:nvSpPr>
        <p:spPr>
          <a:xfrm>
            <a:off x="2062050" y="3514725"/>
            <a:ext cx="5019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aramond"/>
                <a:ea typeface="Garamond"/>
                <a:cs typeface="Garamond"/>
                <a:sym typeface="Garamond"/>
              </a:rPr>
              <a:t>Pravesh Agarwal | Pierce Gruidl | Jay Morris | Pratikshya Prasai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38"/>
          <p:cNvSpPr txBox="1"/>
          <p:nvPr>
            <p:ph idx="1" type="body"/>
          </p:nvPr>
        </p:nvSpPr>
        <p:spPr>
          <a:xfrm>
            <a:off x="720000" y="2079000"/>
            <a:ext cx="7704000" cy="13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Scattered data is hard to understand without effort. Bring SDG data together to visualize our progress towards it.</a:t>
            </a:r>
            <a:endParaRPr sz="2400"/>
          </a:p>
        </p:txBody>
      </p:sp>
      <p:sp>
        <p:nvSpPr>
          <p:cNvPr id="2135" name="Google Shape;2135;p3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39"/>
          <p:cNvSpPr txBox="1"/>
          <p:nvPr>
            <p:ph idx="1" type="body"/>
          </p:nvPr>
        </p:nvSpPr>
        <p:spPr>
          <a:xfrm>
            <a:off x="720000" y="1642275"/>
            <a:ext cx="7704000" cy="29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-"/>
            </a:pPr>
            <a:r>
              <a:rPr lang="en" sz="2000">
                <a:latin typeface="Garamond"/>
                <a:ea typeface="Garamond"/>
                <a:cs typeface="Garamond"/>
                <a:sym typeface="Garamond"/>
              </a:rPr>
              <a:t>Data Scraping and APIs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-"/>
            </a:pPr>
            <a:r>
              <a:rPr lang="en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Visualization and Communication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Garamond"/>
              <a:buChar char="-"/>
            </a:pPr>
            <a:r>
              <a:rPr lang="en" sz="2000">
                <a:latin typeface="Garamond"/>
                <a:ea typeface="Garamond"/>
                <a:cs typeface="Garamond"/>
                <a:sym typeface="Garamond"/>
              </a:rPr>
              <a:t>Make a simple dashboard to give summary statistics</a:t>
            </a:r>
            <a:endParaRPr sz="2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1" name="Google Shape;2141;p3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Approach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40"/>
          <p:cNvSpPr txBox="1"/>
          <p:nvPr>
            <p:ph idx="1" type="body"/>
          </p:nvPr>
        </p:nvSpPr>
        <p:spPr>
          <a:xfrm>
            <a:off x="720000" y="1419250"/>
            <a:ext cx="7704000" cy="31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latin typeface="Garamond"/>
                <a:ea typeface="Garamond"/>
                <a:cs typeface="Garamond"/>
                <a:sym typeface="Garamond"/>
              </a:rPr>
              <a:t>Hunger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latin typeface="Garamond"/>
                <a:ea typeface="Garamond"/>
                <a:cs typeface="Garamond"/>
                <a:sym typeface="Garamond"/>
              </a:rPr>
              <a:t>Environment</a:t>
            </a:r>
            <a:endParaRPr sz="1700">
              <a:latin typeface="Garamond"/>
              <a:ea typeface="Garamond"/>
              <a:cs typeface="Garamond"/>
              <a:sym typeface="Garamond"/>
            </a:endParaRPr>
          </a:p>
          <a:p>
            <a:pPr indent="-349250" lvl="0" marL="457200" rtl="0" algn="l">
              <a:spcBef>
                <a:spcPts val="1600"/>
              </a:spcBef>
              <a:spcAft>
                <a:spcPts val="0"/>
              </a:spcAft>
              <a:buSzPts val="1900"/>
              <a:buFont typeface="Garamond"/>
              <a:buAutoNum type="arabicPeriod"/>
            </a:pPr>
            <a:r>
              <a:rPr lang="en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Quality Education</a:t>
            </a:r>
            <a:endParaRPr sz="17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Too much data, </a:t>
            </a:r>
            <a:endParaRPr sz="17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defining appropriate Measure</a:t>
            </a:r>
            <a:endParaRPr sz="17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147" name="Google Shape;2147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aramond"/>
                <a:ea typeface="Garamond"/>
                <a:cs typeface="Garamond"/>
                <a:sym typeface="Garamond"/>
              </a:rPr>
              <a:t>Data</a:t>
            </a:r>
            <a:endParaRPr b="1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48" name="Google Shape;21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225" y="1115750"/>
            <a:ext cx="2351350" cy="20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400" y="1326500"/>
            <a:ext cx="211455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4" y="2964700"/>
            <a:ext cx="2671133" cy="20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1"/>
          <p:cNvSpPr txBox="1"/>
          <p:nvPr>
            <p:ph idx="1" type="body"/>
          </p:nvPr>
        </p:nvSpPr>
        <p:spPr>
          <a:xfrm>
            <a:off x="1882025" y="1450950"/>
            <a:ext cx="6139500" cy="16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Scraping: 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APIs: World Bank</a:t>
            </a:r>
            <a:endParaRPr sz="2400"/>
          </a:p>
        </p:txBody>
      </p:sp>
      <p:sp>
        <p:nvSpPr>
          <p:cNvPr id="2156" name="Google Shape;2156;p4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Data</a:t>
            </a:r>
            <a:endParaRPr/>
          </a:p>
        </p:txBody>
      </p:sp>
      <p:pic>
        <p:nvPicPr>
          <p:cNvPr id="2157" name="Google Shape;21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50" y="30681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500" y="3125250"/>
            <a:ext cx="43815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750" y="373021"/>
            <a:ext cx="2536518" cy="25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50" y="373025"/>
            <a:ext cx="2569359" cy="25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0647" y="2878147"/>
            <a:ext cx="2779750" cy="18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42"/>
          <p:cNvSpPr txBox="1"/>
          <p:nvPr/>
        </p:nvSpPr>
        <p:spPr>
          <a:xfrm>
            <a:off x="3655225" y="1086875"/>
            <a:ext cx="135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Hunger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7" name="Google Shape;216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3725" y="3622500"/>
            <a:ext cx="1350600" cy="1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43"/>
          <p:cNvSpPr txBox="1"/>
          <p:nvPr>
            <p:ph idx="1" type="body"/>
          </p:nvPr>
        </p:nvSpPr>
        <p:spPr>
          <a:xfrm>
            <a:off x="3411400" y="1650325"/>
            <a:ext cx="4636500" cy="20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Information source of </a:t>
            </a:r>
            <a:r>
              <a:rPr lang="en" sz="1400"/>
              <a:t>recent world Natural Disasters: earthquakes, tropical storms, floods, volcanoes, droughts, and </a:t>
            </a:r>
            <a:r>
              <a:rPr lang="en" sz="1400"/>
              <a:t>wildfires</a:t>
            </a:r>
            <a:r>
              <a:rPr lang="en" sz="1400"/>
              <a:t>.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400"/>
              <a:t>Web Scraping</a:t>
            </a:r>
            <a:endParaRPr sz="1400"/>
          </a:p>
        </p:txBody>
      </p:sp>
      <p:sp>
        <p:nvSpPr>
          <p:cNvPr id="2173" name="Google Shape;2173;p43"/>
          <p:cNvSpPr txBox="1"/>
          <p:nvPr>
            <p:ph type="ctrTitle"/>
          </p:nvPr>
        </p:nvSpPr>
        <p:spPr>
          <a:xfrm>
            <a:off x="4007049" y="373025"/>
            <a:ext cx="226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Disasters</a:t>
            </a:r>
            <a:endParaRPr/>
          </a:p>
        </p:txBody>
      </p:sp>
      <p:pic>
        <p:nvPicPr>
          <p:cNvPr id="2174" name="Google Shape;21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00" y="712300"/>
            <a:ext cx="2266950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071" y="4036288"/>
            <a:ext cx="2501799" cy="8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0" name="Google Shape;2180;p44"/>
          <p:cNvPicPr preferRelativeResize="0"/>
          <p:nvPr/>
        </p:nvPicPr>
        <p:blipFill rotWithShape="1">
          <a:blip r:embed="rId3">
            <a:alphaModFix/>
          </a:blip>
          <a:srcRect b="2171" l="0" r="0" t="0"/>
          <a:stretch/>
        </p:blipFill>
        <p:spPr>
          <a:xfrm>
            <a:off x="1921212" y="44462"/>
            <a:ext cx="5301574" cy="50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00" y="209275"/>
            <a:ext cx="2195052" cy="128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5"/>
          <p:cNvSpPr txBox="1"/>
          <p:nvPr>
            <p:ph idx="1" type="body"/>
          </p:nvPr>
        </p:nvSpPr>
        <p:spPr>
          <a:xfrm>
            <a:off x="720000" y="1457150"/>
            <a:ext cx="7704000" cy="31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100"/>
              <a:t>Lot of data pipeline building</a:t>
            </a:r>
            <a:endParaRPr sz="21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100"/>
              <a:t>Data update automation</a:t>
            </a:r>
            <a:endParaRPr sz="21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100"/>
              <a:t>Complex Dashboard</a:t>
            </a:r>
            <a:endParaRPr sz="2100"/>
          </a:p>
        </p:txBody>
      </p:sp>
      <p:sp>
        <p:nvSpPr>
          <p:cNvPr id="2187" name="Google Shape;2187;p4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  <p:pic>
        <p:nvPicPr>
          <p:cNvPr id="2188" name="Google Shape;21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348" y="3080325"/>
            <a:ext cx="3046902" cy="17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